
<file path=[Content_Types].xml><?xml version="1.0" encoding="utf-8"?>
<Types xmlns="http://schemas.openxmlformats.org/package/2006/content-types">
  <Default Extension="png" ContentType="image/png"/>
  <Default Extension="jfif" ContentType="image/jpe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9" r:id="rId13"/>
    <p:sldId id="270" r:id="rId14"/>
    <p:sldId id="271" r:id="rId15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60BB406-03D5-4E5B-8D6B-9F8A6A999CA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F3985AE3-A3E2-4151-8EED-3C8BC9EA1B7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/>
              <a:t>Kliknite da biste uredili stil podnaslova matrice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AF5A1460-57E1-48DC-98DF-AACBE0289E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55BB9-0FA2-4879-94C0-B99A91B5B1D7}" type="datetimeFigureOut">
              <a:rPr lang="hr-HR" smtClean="0"/>
              <a:t>14.4.2024.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BA2F12F2-79C0-4F65-974F-E2A9C17C3F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CF615EEB-BF04-40E1-AD3F-D2AC1088AC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FE15F-2D3F-4A76-9300-7C048392480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21912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5A2BCAE-59F8-4E4B-A5AD-11B5560D69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id="{ACC5C3D1-E9FB-4906-819F-968C3A7732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EDF223BD-220F-4790-A1F7-F1221F33E9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55BB9-0FA2-4879-94C0-B99A91B5B1D7}" type="datetimeFigureOut">
              <a:rPr lang="hr-HR" smtClean="0"/>
              <a:t>14.4.2024.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F991BA39-24E4-451C-80C0-BD6484CC97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785D5829-53FF-4EF7-A359-8B3F866505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FE15F-2D3F-4A76-9300-7C048392480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504823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>
            <a:extLst>
              <a:ext uri="{FF2B5EF4-FFF2-40B4-BE49-F238E27FC236}">
                <a16:creationId xmlns:a16="http://schemas.microsoft.com/office/drawing/2014/main" id="{14AA1EFD-C0E2-42D6-BC9B-82E9B15292C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id="{2B6B3C8B-489B-4E36-AC9E-B7400611EC2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E81789BB-1123-43B2-8559-50D505B52E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55BB9-0FA2-4879-94C0-B99A91B5B1D7}" type="datetimeFigureOut">
              <a:rPr lang="hr-HR" smtClean="0"/>
              <a:t>14.4.2024.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B831BCCE-FE16-4D48-B960-7A90AEE325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EB0A69E6-AD63-42BD-A47D-700460B45A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FE15F-2D3F-4A76-9300-7C048392480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35016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7E4ED83-4A92-4487-96AC-FC5D24DE4B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BDF23383-104C-49B4-A4B8-C1D0E3C262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507FDCE3-CD3C-4EEB-AEED-9B2B0FE657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55BB9-0FA2-4879-94C0-B99A91B5B1D7}" type="datetimeFigureOut">
              <a:rPr lang="hr-HR" smtClean="0"/>
              <a:t>14.4.2024.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2B99D567-FE6D-45B6-8182-4FC04A27AF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67627E8E-B591-4C91-9CFC-4E3C773B1F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FE15F-2D3F-4A76-9300-7C048392480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951229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CAE3FD1-E2AF-4998-91A0-0ACB1EF4CB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F70B96B9-7448-48B1-BF84-9E94D195C3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8D7C7168-8313-4737-8CEC-AB8DCF5BAF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55BB9-0FA2-4879-94C0-B99A91B5B1D7}" type="datetimeFigureOut">
              <a:rPr lang="hr-HR" smtClean="0"/>
              <a:t>14.4.2024.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D19E715C-E31B-45A8-93A3-E49E0F01D9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498500F8-7C58-40EF-91D6-11C2785640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FE15F-2D3F-4A76-9300-7C048392480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468265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0A4B93D-680C-4EF6-9454-A0EFF1189E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F4E4919D-6227-44CC-AAFD-B1686D0E585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5C6879E2-A3C9-49B3-9E0E-6D4DC22B34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20E1E295-F87C-4169-8393-2DF9D79DA1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55BB9-0FA2-4879-94C0-B99A91B5B1D7}" type="datetimeFigureOut">
              <a:rPr lang="hr-HR" smtClean="0"/>
              <a:t>14.4.2024.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4B116187-35CE-4C7A-B09D-B4E0BBD75F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1B69EAE5-875E-4C6C-9F45-2AAB5150EA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FE15F-2D3F-4A76-9300-7C048392480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284067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086559D-A4D9-4938-93AB-82FBDEFD1C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2C3D668E-B86B-47DA-B3AF-992E7FC689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B488DD93-D4B5-4D28-BD7A-CCD065DB92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zervirano mjesto teksta 4">
            <a:extLst>
              <a:ext uri="{FF2B5EF4-FFF2-40B4-BE49-F238E27FC236}">
                <a16:creationId xmlns:a16="http://schemas.microsoft.com/office/drawing/2014/main" id="{0C155B2E-9D29-4A96-86EB-085F909E0CB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6" name="Rezervirano mjesto sadržaja 5">
            <a:extLst>
              <a:ext uri="{FF2B5EF4-FFF2-40B4-BE49-F238E27FC236}">
                <a16:creationId xmlns:a16="http://schemas.microsoft.com/office/drawing/2014/main" id="{EBCBF5EB-2600-4BA2-BD2F-9C21B7CE44D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7" name="Rezervirano mjesto datuma 6">
            <a:extLst>
              <a:ext uri="{FF2B5EF4-FFF2-40B4-BE49-F238E27FC236}">
                <a16:creationId xmlns:a16="http://schemas.microsoft.com/office/drawing/2014/main" id="{DA69AF5F-603D-4101-9D5B-FE865FA7F1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55BB9-0FA2-4879-94C0-B99A91B5B1D7}" type="datetimeFigureOut">
              <a:rPr lang="hr-HR" smtClean="0"/>
              <a:t>14.4.2024.</a:t>
            </a:fld>
            <a:endParaRPr lang="hr-HR"/>
          </a:p>
        </p:txBody>
      </p:sp>
      <p:sp>
        <p:nvSpPr>
          <p:cNvPr id="8" name="Rezervirano mjesto podnožja 7">
            <a:extLst>
              <a:ext uri="{FF2B5EF4-FFF2-40B4-BE49-F238E27FC236}">
                <a16:creationId xmlns:a16="http://schemas.microsoft.com/office/drawing/2014/main" id="{F0D665F8-3A93-4337-B10E-1BF47B37A7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>
            <a:extLst>
              <a:ext uri="{FF2B5EF4-FFF2-40B4-BE49-F238E27FC236}">
                <a16:creationId xmlns:a16="http://schemas.microsoft.com/office/drawing/2014/main" id="{DFCE995F-5780-4A00-8A82-590B2886D7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FE15F-2D3F-4A76-9300-7C048392480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641654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F080B0F-FBEA-494A-8096-F8F4F3AD02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datuma 2">
            <a:extLst>
              <a:ext uri="{FF2B5EF4-FFF2-40B4-BE49-F238E27FC236}">
                <a16:creationId xmlns:a16="http://schemas.microsoft.com/office/drawing/2014/main" id="{134BDE05-F5AE-4CF6-BF2F-E5B8D4638B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55BB9-0FA2-4879-94C0-B99A91B5B1D7}" type="datetimeFigureOut">
              <a:rPr lang="hr-HR" smtClean="0"/>
              <a:t>14.4.2024.</a:t>
            </a:fld>
            <a:endParaRPr lang="hr-HR"/>
          </a:p>
        </p:txBody>
      </p:sp>
      <p:sp>
        <p:nvSpPr>
          <p:cNvPr id="4" name="Rezervirano mjesto podnožja 3">
            <a:extLst>
              <a:ext uri="{FF2B5EF4-FFF2-40B4-BE49-F238E27FC236}">
                <a16:creationId xmlns:a16="http://schemas.microsoft.com/office/drawing/2014/main" id="{C155A50A-1177-4CB2-814D-7928B62F4F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>
            <a:extLst>
              <a:ext uri="{FF2B5EF4-FFF2-40B4-BE49-F238E27FC236}">
                <a16:creationId xmlns:a16="http://schemas.microsoft.com/office/drawing/2014/main" id="{48A8638D-7921-4580-92BE-36AD325A06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FE15F-2D3F-4A76-9300-7C048392480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921263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>
            <a:extLst>
              <a:ext uri="{FF2B5EF4-FFF2-40B4-BE49-F238E27FC236}">
                <a16:creationId xmlns:a16="http://schemas.microsoft.com/office/drawing/2014/main" id="{8ED2CD6C-662D-402E-AE07-733D0B7BC5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55BB9-0FA2-4879-94C0-B99A91B5B1D7}" type="datetimeFigureOut">
              <a:rPr lang="hr-HR" smtClean="0"/>
              <a:t>14.4.2024.</a:t>
            </a:fld>
            <a:endParaRPr lang="hr-HR"/>
          </a:p>
        </p:txBody>
      </p:sp>
      <p:sp>
        <p:nvSpPr>
          <p:cNvPr id="3" name="Rezervirano mjesto podnožja 2">
            <a:extLst>
              <a:ext uri="{FF2B5EF4-FFF2-40B4-BE49-F238E27FC236}">
                <a16:creationId xmlns:a16="http://schemas.microsoft.com/office/drawing/2014/main" id="{1FDF1636-E6DB-43C6-958A-A07725333A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>
            <a:extLst>
              <a:ext uri="{FF2B5EF4-FFF2-40B4-BE49-F238E27FC236}">
                <a16:creationId xmlns:a16="http://schemas.microsoft.com/office/drawing/2014/main" id="{FB161938-A430-4692-9314-F2B2B85926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FE15F-2D3F-4A76-9300-7C048392480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969529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5A4FD38-EC1C-4BBF-B3F6-C2D841A277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62D3304E-D64D-4B70-96C2-E55752A36C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96F2AB06-46B3-4331-8324-EFAC71D4B7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49CA29A7-5047-4AF7-860A-B3248CAA88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55BB9-0FA2-4879-94C0-B99A91B5B1D7}" type="datetimeFigureOut">
              <a:rPr lang="hr-HR" smtClean="0"/>
              <a:t>14.4.2024.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7FB25D2F-3C0A-4C7F-905F-F7EC9D983D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7E9A7310-1F87-4256-A961-D7BDD9A3D2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FE15F-2D3F-4A76-9300-7C048392480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734372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4DA1A3B-8FFD-4D63-89B3-B01035F46A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like 2">
            <a:extLst>
              <a:ext uri="{FF2B5EF4-FFF2-40B4-BE49-F238E27FC236}">
                <a16:creationId xmlns:a16="http://schemas.microsoft.com/office/drawing/2014/main" id="{DD772F1F-4C4D-4D84-B219-EAAEF5A3EF0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FBD17B98-F715-4EFE-B625-5DC693E424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18578F0E-073D-4252-8EFE-D603EE2C49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55BB9-0FA2-4879-94C0-B99A91B5B1D7}" type="datetimeFigureOut">
              <a:rPr lang="hr-HR" smtClean="0"/>
              <a:t>14.4.2024.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EB081B50-A0A0-4E42-AC21-337B036423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1E4AFD8E-D0AF-486F-9776-757A20ACE5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FE15F-2D3F-4A76-9300-7C048392480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594001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>
            <a:extLst>
              <a:ext uri="{FF2B5EF4-FFF2-40B4-BE49-F238E27FC236}">
                <a16:creationId xmlns:a16="http://schemas.microsoft.com/office/drawing/2014/main" id="{994A34A2-299F-448A-A8A1-583730863B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19564BEE-D8B7-4F9D-A877-89D4F9EDA4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65790B25-78DC-4431-BFD0-3FE28EAC934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055BB9-0FA2-4879-94C0-B99A91B5B1D7}" type="datetimeFigureOut">
              <a:rPr lang="hr-HR" smtClean="0"/>
              <a:t>14.4.2024.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3C27E065-BBAB-4FAC-9495-EE7C02A2002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6BDACD7B-309A-4683-9186-39AC8342511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1FE15F-2D3F-4A76-9300-7C048392480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996095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fif"/><Relationship Id="rId2" Type="http://schemas.openxmlformats.org/officeDocument/2006/relationships/image" Target="../media/image2.jf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fi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fif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jfi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fif"/><Relationship Id="rId2" Type="http://schemas.openxmlformats.org/officeDocument/2006/relationships/image" Target="../media/image4.jf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jpg"/></Relationships>
</file>

<file path=ppt/slides/_rels/slide1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f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fif"/><Relationship Id="rId5" Type="http://schemas.openxmlformats.org/officeDocument/2006/relationships/image" Target="../media/image4.jfif"/><Relationship Id="rId4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fif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g"/><Relationship Id="rId5" Type="http://schemas.openxmlformats.org/officeDocument/2006/relationships/image" Target="../media/image9.jfif"/><Relationship Id="rId4" Type="http://schemas.openxmlformats.org/officeDocument/2006/relationships/image" Target="../media/image8.jf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fif"/><Relationship Id="rId2" Type="http://schemas.openxmlformats.org/officeDocument/2006/relationships/image" Target="../media/image11.jf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jfif"/><Relationship Id="rId4" Type="http://schemas.openxmlformats.org/officeDocument/2006/relationships/image" Target="../media/image13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EBFF477-02DF-4A3D-B42E-2EA836EB5B6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/>
              <a:t>Animacije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B5113EE9-2653-4323-A0AD-DA0589068E1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/>
              <a:t>vježba</a:t>
            </a:r>
          </a:p>
        </p:txBody>
      </p:sp>
    </p:spTree>
    <p:extLst>
      <p:ext uri="{BB962C8B-B14F-4D97-AF65-F5344CB8AC3E}">
        <p14:creationId xmlns:p14="http://schemas.microsoft.com/office/powerpoint/2010/main" val="31006489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38BAA531-CCC1-419E-90E8-1D4BC88C0B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Tijekom proljeća Sunčeve zrake obasjavaju okomito površinu Zemlje u slijedu zemljopisnih širina od ekvatora do sjeverne obratnice (paralela na 23° 26′ sjeverne širine). </a:t>
            </a:r>
          </a:p>
          <a:p>
            <a:r>
              <a:rPr lang="hr-HR" dirty="0"/>
              <a:t>Na južnoj polutki proljeće traje za vrijeme jeseni na sjevernoj polutki.</a:t>
            </a:r>
          </a:p>
          <a:p>
            <a:r>
              <a:rPr lang="hr-HR" dirty="0"/>
              <a:t>Zbog eliptičnosti Zemljine putanje i veće brzine gibanja u blizini </a:t>
            </a:r>
            <a:r>
              <a:rPr lang="hr-HR" dirty="0" err="1"/>
              <a:t>perihela</a:t>
            </a:r>
            <a:r>
              <a:rPr lang="hr-HR" dirty="0"/>
              <a:t>, proljeće na sjevernoj polutki dulje traje nego na južnoj.</a:t>
            </a:r>
          </a:p>
        </p:txBody>
      </p:sp>
      <p:sp>
        <p:nvSpPr>
          <p:cNvPr id="7" name="TekstniOkvir 6">
            <a:extLst>
              <a:ext uri="{FF2B5EF4-FFF2-40B4-BE49-F238E27FC236}">
                <a16:creationId xmlns:a16="http://schemas.microsoft.com/office/drawing/2014/main" id="{AF165EC2-E2C4-4724-BD2B-0A9355D9FDB5}"/>
              </a:ext>
            </a:extLst>
          </p:cNvPr>
          <p:cNvSpPr txBox="1"/>
          <p:nvPr/>
        </p:nvSpPr>
        <p:spPr>
          <a:xfrm>
            <a:off x="676275" y="496371"/>
            <a:ext cx="57435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/>
              <a:t>Animiraj ovaj tekst animacijom PUTOVI ANIMACIJE</a:t>
            </a:r>
          </a:p>
        </p:txBody>
      </p:sp>
    </p:spTree>
    <p:extLst>
      <p:ext uri="{BB962C8B-B14F-4D97-AF65-F5344CB8AC3E}">
        <p14:creationId xmlns:p14="http://schemas.microsoft.com/office/powerpoint/2010/main" val="21577220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lika 4">
            <a:extLst>
              <a:ext uri="{FF2B5EF4-FFF2-40B4-BE49-F238E27FC236}">
                <a16:creationId xmlns:a16="http://schemas.microsoft.com/office/drawing/2014/main" id="{7AE511B4-112B-474F-B5EC-161CD757B03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2188" y="2931300"/>
            <a:ext cx="2857500" cy="1600200"/>
          </a:xfrm>
          <a:prstGeom prst="rect">
            <a:avLst/>
          </a:prstGeom>
        </p:spPr>
      </p:pic>
      <p:pic>
        <p:nvPicPr>
          <p:cNvPr id="7" name="Slika 6">
            <a:extLst>
              <a:ext uri="{FF2B5EF4-FFF2-40B4-BE49-F238E27FC236}">
                <a16:creationId xmlns:a16="http://schemas.microsoft.com/office/drawing/2014/main" id="{D774C78B-EDBC-4F7A-9814-1517C9F0EFC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6687" y="3617100"/>
            <a:ext cx="2143125" cy="2133600"/>
          </a:xfrm>
          <a:prstGeom prst="rect">
            <a:avLst/>
          </a:prstGeom>
        </p:spPr>
      </p:pic>
      <p:pic>
        <p:nvPicPr>
          <p:cNvPr id="9" name="Slika 8">
            <a:extLst>
              <a:ext uri="{FF2B5EF4-FFF2-40B4-BE49-F238E27FC236}">
                <a16:creationId xmlns:a16="http://schemas.microsoft.com/office/drawing/2014/main" id="{17E03D20-8319-45BB-B413-8D37B141105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8800" y="1640700"/>
            <a:ext cx="2857500" cy="1600200"/>
          </a:xfrm>
          <a:prstGeom prst="rect">
            <a:avLst/>
          </a:prstGeom>
        </p:spPr>
      </p:pic>
      <p:sp>
        <p:nvSpPr>
          <p:cNvPr id="10" name="TekstniOkvir 9">
            <a:extLst>
              <a:ext uri="{FF2B5EF4-FFF2-40B4-BE49-F238E27FC236}">
                <a16:creationId xmlns:a16="http://schemas.microsoft.com/office/drawing/2014/main" id="{003D1B13-5E4E-47CE-BE68-33D83AC24BEF}"/>
              </a:ext>
            </a:extLst>
          </p:cNvPr>
          <p:cNvSpPr txBox="1"/>
          <p:nvPr/>
        </p:nvSpPr>
        <p:spPr>
          <a:xfrm>
            <a:off x="800100" y="304800"/>
            <a:ext cx="475297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hr-HR" dirty="0"/>
          </a:p>
          <a:p>
            <a:r>
              <a:rPr lang="hr-HR" dirty="0"/>
              <a:t>Svaku od ovih slika animiraj S DVIJE ANIMACIJE, po vlastitom izboru</a:t>
            </a:r>
          </a:p>
        </p:txBody>
      </p:sp>
    </p:spTree>
    <p:extLst>
      <p:ext uri="{BB962C8B-B14F-4D97-AF65-F5344CB8AC3E}">
        <p14:creationId xmlns:p14="http://schemas.microsoft.com/office/powerpoint/2010/main" val="16575332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niOkvir 1">
            <a:extLst>
              <a:ext uri="{FF2B5EF4-FFF2-40B4-BE49-F238E27FC236}">
                <a16:creationId xmlns:a16="http://schemas.microsoft.com/office/drawing/2014/main" id="{182DC921-39E6-4FF0-AD17-4A882A52A566}"/>
              </a:ext>
            </a:extLst>
          </p:cNvPr>
          <p:cNvSpPr txBox="1"/>
          <p:nvPr/>
        </p:nvSpPr>
        <p:spPr>
          <a:xfrm>
            <a:off x="800100" y="304800"/>
            <a:ext cx="475297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hr-HR" dirty="0"/>
          </a:p>
          <a:p>
            <a:r>
              <a:rPr lang="hr-HR" dirty="0"/>
              <a:t>Svaku od ovih slika animiraj S TRI ANIMACIJE, po vlastitom izboru</a:t>
            </a:r>
          </a:p>
        </p:txBody>
      </p:sp>
      <p:pic>
        <p:nvPicPr>
          <p:cNvPr id="4" name="Slika 3">
            <a:extLst>
              <a:ext uri="{FF2B5EF4-FFF2-40B4-BE49-F238E27FC236}">
                <a16:creationId xmlns:a16="http://schemas.microsoft.com/office/drawing/2014/main" id="{A901EEEF-3F51-4E5C-AA63-7211F8C5179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7502" y="1422768"/>
            <a:ext cx="3733800" cy="2333625"/>
          </a:xfrm>
          <a:prstGeom prst="rect">
            <a:avLst/>
          </a:prstGeom>
        </p:spPr>
      </p:pic>
      <p:pic>
        <p:nvPicPr>
          <p:cNvPr id="6" name="Slika 5">
            <a:extLst>
              <a:ext uri="{FF2B5EF4-FFF2-40B4-BE49-F238E27FC236}">
                <a16:creationId xmlns:a16="http://schemas.microsoft.com/office/drawing/2014/main" id="{8D1EB4A0-9970-4F63-9663-97E9CAFFB14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2425" y="4268419"/>
            <a:ext cx="2857500" cy="1600200"/>
          </a:xfrm>
          <a:prstGeom prst="rect">
            <a:avLst/>
          </a:prstGeom>
        </p:spPr>
      </p:pic>
      <p:pic>
        <p:nvPicPr>
          <p:cNvPr id="8" name="Slika 7">
            <a:extLst>
              <a:ext uri="{FF2B5EF4-FFF2-40B4-BE49-F238E27FC236}">
                <a16:creationId xmlns:a16="http://schemas.microsoft.com/office/drawing/2014/main" id="{48E7B103-683D-4DDA-915D-D9B7416F9BA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6626" y="1876737"/>
            <a:ext cx="2619375" cy="1743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46148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niOkvir 1">
            <a:extLst>
              <a:ext uri="{FF2B5EF4-FFF2-40B4-BE49-F238E27FC236}">
                <a16:creationId xmlns:a16="http://schemas.microsoft.com/office/drawing/2014/main" id="{7A9C56B4-13EF-427C-A756-A8F959600336}"/>
              </a:ext>
            </a:extLst>
          </p:cNvPr>
          <p:cNvSpPr txBox="1"/>
          <p:nvPr/>
        </p:nvSpPr>
        <p:spPr>
          <a:xfrm>
            <a:off x="800100" y="304800"/>
            <a:ext cx="475297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hr-HR" dirty="0"/>
          </a:p>
          <a:p>
            <a:r>
              <a:rPr lang="hr-HR" dirty="0"/>
              <a:t>Svaku od ovih slika animiraj S ČETIRI ANIMACIJE, po vlastitom izboru</a:t>
            </a:r>
          </a:p>
        </p:txBody>
      </p:sp>
      <p:pic>
        <p:nvPicPr>
          <p:cNvPr id="4" name="Slika 3">
            <a:extLst>
              <a:ext uri="{FF2B5EF4-FFF2-40B4-BE49-F238E27FC236}">
                <a16:creationId xmlns:a16="http://schemas.microsoft.com/office/drawing/2014/main" id="{BEA36C91-EE97-4755-97E4-11ABD873FF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2450" y="4600575"/>
            <a:ext cx="2819400" cy="1619250"/>
          </a:xfrm>
          <a:prstGeom prst="rect">
            <a:avLst/>
          </a:prstGeom>
        </p:spPr>
      </p:pic>
      <p:pic>
        <p:nvPicPr>
          <p:cNvPr id="6" name="Slika 5">
            <a:extLst>
              <a:ext uri="{FF2B5EF4-FFF2-40B4-BE49-F238E27FC236}">
                <a16:creationId xmlns:a16="http://schemas.microsoft.com/office/drawing/2014/main" id="{D40BD428-7790-468E-9A6A-F8BAF0A1904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6925" y="2126436"/>
            <a:ext cx="2343150" cy="1952625"/>
          </a:xfrm>
          <a:prstGeom prst="rect">
            <a:avLst/>
          </a:prstGeom>
        </p:spPr>
      </p:pic>
      <p:pic>
        <p:nvPicPr>
          <p:cNvPr id="8" name="Slika 7">
            <a:extLst>
              <a:ext uri="{FF2B5EF4-FFF2-40B4-BE49-F238E27FC236}">
                <a16:creationId xmlns:a16="http://schemas.microsoft.com/office/drawing/2014/main" id="{70D21E92-D311-497A-B234-DCD5F879AEB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7003" y="1633535"/>
            <a:ext cx="3549694" cy="2366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96125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ka 1">
            <a:extLst>
              <a:ext uri="{FF2B5EF4-FFF2-40B4-BE49-F238E27FC236}">
                <a16:creationId xmlns:a16="http://schemas.microsoft.com/office/drawing/2014/main" id="{90D62ED5-0EF4-444B-8B53-731CA2D0D32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7740" t="14381" r="22371" b="13711"/>
          <a:stretch/>
        </p:blipFill>
        <p:spPr>
          <a:xfrm>
            <a:off x="8348663" y="606992"/>
            <a:ext cx="676276" cy="1364682"/>
          </a:xfrm>
          <a:prstGeom prst="rect">
            <a:avLst/>
          </a:prstGeom>
        </p:spPr>
      </p:pic>
      <p:grpSp>
        <p:nvGrpSpPr>
          <p:cNvPr id="3" name="Grupa 2">
            <a:extLst>
              <a:ext uri="{FF2B5EF4-FFF2-40B4-BE49-F238E27FC236}">
                <a16:creationId xmlns:a16="http://schemas.microsoft.com/office/drawing/2014/main" id="{285AE6E1-9C55-468C-9BFB-0876E707D12C}"/>
              </a:ext>
            </a:extLst>
          </p:cNvPr>
          <p:cNvGrpSpPr/>
          <p:nvPr/>
        </p:nvGrpSpPr>
        <p:grpSpPr>
          <a:xfrm>
            <a:off x="0" y="2076450"/>
            <a:ext cx="12245578" cy="3781425"/>
            <a:chOff x="0" y="1447800"/>
            <a:chExt cx="12245578" cy="3781425"/>
          </a:xfrm>
        </p:grpSpPr>
        <p:sp>
          <p:nvSpPr>
            <p:cNvPr id="4" name="Pravokutnik 3">
              <a:extLst>
                <a:ext uri="{FF2B5EF4-FFF2-40B4-BE49-F238E27FC236}">
                  <a16:creationId xmlns:a16="http://schemas.microsoft.com/office/drawing/2014/main" id="{EFFCF0AE-6315-4DC4-8EAF-F0BFBAF28CAF}"/>
                </a:ext>
              </a:extLst>
            </p:cNvPr>
            <p:cNvSpPr/>
            <p:nvPr/>
          </p:nvSpPr>
          <p:spPr>
            <a:xfrm>
              <a:off x="0" y="1447800"/>
              <a:ext cx="12192000" cy="3781425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5" name="Pravokutnik 4">
              <a:extLst>
                <a:ext uri="{FF2B5EF4-FFF2-40B4-BE49-F238E27FC236}">
                  <a16:creationId xmlns:a16="http://schemas.microsoft.com/office/drawing/2014/main" id="{001398F7-6E0C-43E4-AA06-CE041DA57F7F}"/>
                </a:ext>
              </a:extLst>
            </p:cNvPr>
            <p:cNvSpPr/>
            <p:nvPr/>
          </p:nvSpPr>
          <p:spPr>
            <a:xfrm>
              <a:off x="104775" y="2971800"/>
              <a:ext cx="1962150" cy="4572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6" name="Pravokutnik 5">
              <a:extLst>
                <a:ext uri="{FF2B5EF4-FFF2-40B4-BE49-F238E27FC236}">
                  <a16:creationId xmlns:a16="http://schemas.microsoft.com/office/drawing/2014/main" id="{EFD58BE3-2FB7-4D59-81F7-19A15A1A33AB}"/>
                </a:ext>
              </a:extLst>
            </p:cNvPr>
            <p:cNvSpPr/>
            <p:nvPr/>
          </p:nvSpPr>
          <p:spPr>
            <a:xfrm>
              <a:off x="7820025" y="4305301"/>
              <a:ext cx="1962150" cy="4572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7" name="Pravokutnik 6">
              <a:extLst>
                <a:ext uri="{FF2B5EF4-FFF2-40B4-BE49-F238E27FC236}">
                  <a16:creationId xmlns:a16="http://schemas.microsoft.com/office/drawing/2014/main" id="{4566AF33-804A-4CF4-B88E-C8E927757D6A}"/>
                </a:ext>
              </a:extLst>
            </p:cNvPr>
            <p:cNvSpPr/>
            <p:nvPr/>
          </p:nvSpPr>
          <p:spPr>
            <a:xfrm>
              <a:off x="7858125" y="3638551"/>
              <a:ext cx="1962150" cy="4572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8" name="Pravokutnik 7">
              <a:extLst>
                <a:ext uri="{FF2B5EF4-FFF2-40B4-BE49-F238E27FC236}">
                  <a16:creationId xmlns:a16="http://schemas.microsoft.com/office/drawing/2014/main" id="{22D54555-7056-4B18-93CD-4C801BE24BDF}"/>
                </a:ext>
              </a:extLst>
            </p:cNvPr>
            <p:cNvSpPr/>
            <p:nvPr/>
          </p:nvSpPr>
          <p:spPr>
            <a:xfrm>
              <a:off x="7858125" y="2895600"/>
              <a:ext cx="1962150" cy="4572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9" name="Pravokutnik 8">
              <a:extLst>
                <a:ext uri="{FF2B5EF4-FFF2-40B4-BE49-F238E27FC236}">
                  <a16:creationId xmlns:a16="http://schemas.microsoft.com/office/drawing/2014/main" id="{B5E781D9-3DF7-43CA-B0E0-3833970E7F00}"/>
                </a:ext>
              </a:extLst>
            </p:cNvPr>
            <p:cNvSpPr/>
            <p:nvPr/>
          </p:nvSpPr>
          <p:spPr>
            <a:xfrm>
              <a:off x="7858125" y="2266950"/>
              <a:ext cx="1962150" cy="4572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0" name="Pravokutnik 9">
              <a:extLst>
                <a:ext uri="{FF2B5EF4-FFF2-40B4-BE49-F238E27FC236}">
                  <a16:creationId xmlns:a16="http://schemas.microsoft.com/office/drawing/2014/main" id="{03EE7137-CB1E-4FCD-A084-7849D313BAE8}"/>
                </a:ext>
              </a:extLst>
            </p:cNvPr>
            <p:cNvSpPr/>
            <p:nvPr/>
          </p:nvSpPr>
          <p:spPr>
            <a:xfrm>
              <a:off x="7820025" y="1628775"/>
              <a:ext cx="1962150" cy="4572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1" name="Pravokutnik 10">
              <a:extLst>
                <a:ext uri="{FF2B5EF4-FFF2-40B4-BE49-F238E27FC236}">
                  <a16:creationId xmlns:a16="http://schemas.microsoft.com/office/drawing/2014/main" id="{7663D759-B3C3-439F-8038-2E1D572D1564}"/>
                </a:ext>
              </a:extLst>
            </p:cNvPr>
            <p:cNvSpPr/>
            <p:nvPr/>
          </p:nvSpPr>
          <p:spPr>
            <a:xfrm>
              <a:off x="10283428" y="2971800"/>
              <a:ext cx="1962150" cy="4572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2" name="Pravokutnik 11">
              <a:extLst>
                <a:ext uri="{FF2B5EF4-FFF2-40B4-BE49-F238E27FC236}">
                  <a16:creationId xmlns:a16="http://schemas.microsoft.com/office/drawing/2014/main" id="{2AFFDE5E-9FCA-4FE3-A35B-9EC0F0E772B4}"/>
                </a:ext>
              </a:extLst>
            </p:cNvPr>
            <p:cNvSpPr/>
            <p:nvPr/>
          </p:nvSpPr>
          <p:spPr>
            <a:xfrm>
              <a:off x="2712243" y="2952751"/>
              <a:ext cx="1962150" cy="4572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3" name="Pravokutnik 12">
              <a:extLst>
                <a:ext uri="{FF2B5EF4-FFF2-40B4-BE49-F238E27FC236}">
                  <a16:creationId xmlns:a16="http://schemas.microsoft.com/office/drawing/2014/main" id="{D99DFA5B-74F0-4FD6-8E96-F44117F7F842}"/>
                </a:ext>
              </a:extLst>
            </p:cNvPr>
            <p:cNvSpPr/>
            <p:nvPr/>
          </p:nvSpPr>
          <p:spPr>
            <a:xfrm>
              <a:off x="5167312" y="2952750"/>
              <a:ext cx="1962150" cy="4572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14" name="Grupa 13">
            <a:extLst>
              <a:ext uri="{FF2B5EF4-FFF2-40B4-BE49-F238E27FC236}">
                <a16:creationId xmlns:a16="http://schemas.microsoft.com/office/drawing/2014/main" id="{19D2956F-65D0-4288-9569-7ABA9B479B86}"/>
              </a:ext>
            </a:extLst>
          </p:cNvPr>
          <p:cNvGrpSpPr/>
          <p:nvPr/>
        </p:nvGrpSpPr>
        <p:grpSpPr>
          <a:xfrm>
            <a:off x="3062287" y="2552700"/>
            <a:ext cx="4067175" cy="2971800"/>
            <a:chOff x="828675" y="657225"/>
            <a:chExt cx="9982200" cy="5572125"/>
          </a:xfrm>
        </p:grpSpPr>
        <p:sp>
          <p:nvSpPr>
            <p:cNvPr id="15" name="Pravokutnik 14">
              <a:extLst>
                <a:ext uri="{FF2B5EF4-FFF2-40B4-BE49-F238E27FC236}">
                  <a16:creationId xmlns:a16="http://schemas.microsoft.com/office/drawing/2014/main" id="{546C7F1F-334B-4944-90A9-970DCFBA3F86}"/>
                </a:ext>
              </a:extLst>
            </p:cNvPr>
            <p:cNvSpPr/>
            <p:nvPr/>
          </p:nvSpPr>
          <p:spPr>
            <a:xfrm>
              <a:off x="1114425" y="657225"/>
              <a:ext cx="6429375" cy="4219575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6" name="Pravokutnik 15">
              <a:extLst>
                <a:ext uri="{FF2B5EF4-FFF2-40B4-BE49-F238E27FC236}">
                  <a16:creationId xmlns:a16="http://schemas.microsoft.com/office/drawing/2014/main" id="{4EB3F71C-45D9-4516-A48A-B36CF935F7E2}"/>
                </a:ext>
              </a:extLst>
            </p:cNvPr>
            <p:cNvSpPr/>
            <p:nvPr/>
          </p:nvSpPr>
          <p:spPr>
            <a:xfrm>
              <a:off x="7543800" y="1514475"/>
              <a:ext cx="1571625" cy="3362325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7" name="Pravokutnik 16">
              <a:extLst>
                <a:ext uri="{FF2B5EF4-FFF2-40B4-BE49-F238E27FC236}">
                  <a16:creationId xmlns:a16="http://schemas.microsoft.com/office/drawing/2014/main" id="{C186BE85-7A83-4B1F-948C-398EF7772BAB}"/>
                </a:ext>
              </a:extLst>
            </p:cNvPr>
            <p:cNvSpPr/>
            <p:nvPr/>
          </p:nvSpPr>
          <p:spPr>
            <a:xfrm>
              <a:off x="9115425" y="3209925"/>
              <a:ext cx="1571625" cy="1666875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8" name="Pravokutnik 17">
              <a:extLst>
                <a:ext uri="{FF2B5EF4-FFF2-40B4-BE49-F238E27FC236}">
                  <a16:creationId xmlns:a16="http://schemas.microsoft.com/office/drawing/2014/main" id="{FEED8F61-D82D-4E9C-B585-9CB771AE9249}"/>
                </a:ext>
              </a:extLst>
            </p:cNvPr>
            <p:cNvSpPr/>
            <p:nvPr/>
          </p:nvSpPr>
          <p:spPr>
            <a:xfrm>
              <a:off x="828675" y="4657725"/>
              <a:ext cx="9982200" cy="55245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9" name="Elipsa 18">
              <a:extLst>
                <a:ext uri="{FF2B5EF4-FFF2-40B4-BE49-F238E27FC236}">
                  <a16:creationId xmlns:a16="http://schemas.microsoft.com/office/drawing/2014/main" id="{AE4070B8-B4DC-4A18-8856-9EC7008F4B8A}"/>
                </a:ext>
              </a:extLst>
            </p:cNvPr>
            <p:cNvSpPr/>
            <p:nvPr/>
          </p:nvSpPr>
          <p:spPr>
            <a:xfrm>
              <a:off x="1504949" y="4429125"/>
              <a:ext cx="2162175" cy="177165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0" name="Elipsa 19">
              <a:extLst>
                <a:ext uri="{FF2B5EF4-FFF2-40B4-BE49-F238E27FC236}">
                  <a16:creationId xmlns:a16="http://schemas.microsoft.com/office/drawing/2014/main" id="{B8319FFD-8697-4B66-8AA7-38328584D36C}"/>
                </a:ext>
              </a:extLst>
            </p:cNvPr>
            <p:cNvSpPr/>
            <p:nvPr/>
          </p:nvSpPr>
          <p:spPr>
            <a:xfrm>
              <a:off x="6905624" y="4457700"/>
              <a:ext cx="2162175" cy="177165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1" name="Elipsa 20">
              <a:extLst>
                <a:ext uri="{FF2B5EF4-FFF2-40B4-BE49-F238E27FC236}">
                  <a16:creationId xmlns:a16="http://schemas.microsoft.com/office/drawing/2014/main" id="{72F03B39-DC2A-48C1-B64C-4DD5964270D1}"/>
                </a:ext>
              </a:extLst>
            </p:cNvPr>
            <p:cNvSpPr/>
            <p:nvPr/>
          </p:nvSpPr>
          <p:spPr>
            <a:xfrm>
              <a:off x="1933575" y="4824412"/>
              <a:ext cx="1266825" cy="1057275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2" name="Elipsa 21">
              <a:extLst>
                <a:ext uri="{FF2B5EF4-FFF2-40B4-BE49-F238E27FC236}">
                  <a16:creationId xmlns:a16="http://schemas.microsoft.com/office/drawing/2014/main" id="{287C5166-0696-4770-BB24-34086F094A32}"/>
                </a:ext>
              </a:extLst>
            </p:cNvPr>
            <p:cNvSpPr/>
            <p:nvPr/>
          </p:nvSpPr>
          <p:spPr>
            <a:xfrm>
              <a:off x="7339013" y="4824412"/>
              <a:ext cx="1266825" cy="1057275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3" name="Pravokutnik 22">
              <a:extLst>
                <a:ext uri="{FF2B5EF4-FFF2-40B4-BE49-F238E27FC236}">
                  <a16:creationId xmlns:a16="http://schemas.microsoft.com/office/drawing/2014/main" id="{80C24A23-2C9B-4C9C-9F4B-43D4F7414311}"/>
                </a:ext>
              </a:extLst>
            </p:cNvPr>
            <p:cNvSpPr/>
            <p:nvPr/>
          </p:nvSpPr>
          <p:spPr>
            <a:xfrm>
              <a:off x="7615239" y="1647825"/>
              <a:ext cx="1400174" cy="156210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4" name="Pravokutnik 23">
              <a:extLst>
                <a:ext uri="{FF2B5EF4-FFF2-40B4-BE49-F238E27FC236}">
                  <a16:creationId xmlns:a16="http://schemas.microsoft.com/office/drawing/2014/main" id="{8962E7DF-9098-4A77-9B52-AC5C93057D51}"/>
                </a:ext>
              </a:extLst>
            </p:cNvPr>
            <p:cNvSpPr/>
            <p:nvPr/>
          </p:nvSpPr>
          <p:spPr>
            <a:xfrm>
              <a:off x="1228725" y="762000"/>
              <a:ext cx="6191250" cy="2705100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sp>
        <p:nvSpPr>
          <p:cNvPr id="25" name="TekstniOkvir 24">
            <a:extLst>
              <a:ext uri="{FF2B5EF4-FFF2-40B4-BE49-F238E27FC236}">
                <a16:creationId xmlns:a16="http://schemas.microsoft.com/office/drawing/2014/main" id="{E36CB797-A502-4116-A144-D24EE5B32620}"/>
              </a:ext>
            </a:extLst>
          </p:cNvPr>
          <p:cNvSpPr txBox="1"/>
          <p:nvPr/>
        </p:nvSpPr>
        <p:spPr>
          <a:xfrm>
            <a:off x="523875" y="190500"/>
            <a:ext cx="646747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/>
              <a:t>Animiraj kamion da se doveze do pješačkog prijelaza i stane. </a:t>
            </a:r>
          </a:p>
          <a:p>
            <a:r>
              <a:rPr lang="hr-HR" dirty="0"/>
              <a:t>Animiraj dječaka da prijeđe cestu i ode udesno.</a:t>
            </a:r>
          </a:p>
          <a:p>
            <a:r>
              <a:rPr lang="hr-HR" dirty="0"/>
              <a:t>Animiraj kamion da ode </a:t>
            </a:r>
            <a:r>
              <a:rPr lang="hr-HR"/>
              <a:t>po cesti.</a:t>
            </a:r>
          </a:p>
        </p:txBody>
      </p:sp>
    </p:spTree>
    <p:extLst>
      <p:ext uri="{BB962C8B-B14F-4D97-AF65-F5344CB8AC3E}">
        <p14:creationId xmlns:p14="http://schemas.microsoft.com/office/powerpoint/2010/main" val="3909827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niOkvir 3">
            <a:extLst>
              <a:ext uri="{FF2B5EF4-FFF2-40B4-BE49-F238E27FC236}">
                <a16:creationId xmlns:a16="http://schemas.microsoft.com/office/drawing/2014/main" id="{D82907F5-E620-4C80-ABBA-3749B95956DA}"/>
              </a:ext>
            </a:extLst>
          </p:cNvPr>
          <p:cNvSpPr txBox="1"/>
          <p:nvPr/>
        </p:nvSpPr>
        <p:spPr>
          <a:xfrm>
            <a:off x="800100" y="304800"/>
            <a:ext cx="475297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hr-HR" dirty="0"/>
          </a:p>
          <a:p>
            <a:r>
              <a:rPr lang="hr-HR" dirty="0"/>
              <a:t>Svaku od ovih slika animiraj animacijom ULAZA</a:t>
            </a:r>
          </a:p>
          <a:p>
            <a:r>
              <a:rPr lang="hr-HR" dirty="0"/>
              <a:t>(jedna animacija na svaku sliku) </a:t>
            </a:r>
          </a:p>
        </p:txBody>
      </p:sp>
      <p:pic>
        <p:nvPicPr>
          <p:cNvPr id="5" name="Slika 4">
            <a:extLst>
              <a:ext uri="{FF2B5EF4-FFF2-40B4-BE49-F238E27FC236}">
                <a16:creationId xmlns:a16="http://schemas.microsoft.com/office/drawing/2014/main" id="{BF848287-35CA-431D-ADA2-816407C8BF9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11323" y="407443"/>
            <a:ext cx="1569353" cy="1040357"/>
          </a:xfrm>
          <a:prstGeom prst="rect">
            <a:avLst/>
          </a:prstGeom>
        </p:spPr>
      </p:pic>
      <p:pic>
        <p:nvPicPr>
          <p:cNvPr id="7" name="Slika 6">
            <a:extLst>
              <a:ext uri="{FF2B5EF4-FFF2-40B4-BE49-F238E27FC236}">
                <a16:creationId xmlns:a16="http://schemas.microsoft.com/office/drawing/2014/main" id="{CC7737ED-8E4E-4C3F-865A-FDDD5F87F87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5022" y="1785937"/>
            <a:ext cx="2857500" cy="1600200"/>
          </a:xfrm>
          <a:prstGeom prst="rect">
            <a:avLst/>
          </a:prstGeom>
        </p:spPr>
      </p:pic>
      <p:pic>
        <p:nvPicPr>
          <p:cNvPr id="9" name="Slika 8">
            <a:extLst>
              <a:ext uri="{FF2B5EF4-FFF2-40B4-BE49-F238E27FC236}">
                <a16:creationId xmlns:a16="http://schemas.microsoft.com/office/drawing/2014/main" id="{E50C835B-4085-43A1-8C38-FFAEDEECB05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34002" y="4176482"/>
            <a:ext cx="3638520" cy="2274075"/>
          </a:xfrm>
          <a:prstGeom prst="rect">
            <a:avLst/>
          </a:prstGeom>
        </p:spPr>
      </p:pic>
      <p:pic>
        <p:nvPicPr>
          <p:cNvPr id="11" name="Slika 10">
            <a:extLst>
              <a:ext uri="{FF2B5EF4-FFF2-40B4-BE49-F238E27FC236}">
                <a16:creationId xmlns:a16="http://schemas.microsoft.com/office/drawing/2014/main" id="{9ACDBCDF-6E2B-4CEB-A4D8-0759317E829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6887" y="4267163"/>
            <a:ext cx="2819400" cy="1619250"/>
          </a:xfrm>
          <a:prstGeom prst="rect">
            <a:avLst/>
          </a:prstGeom>
        </p:spPr>
      </p:pic>
      <p:pic>
        <p:nvPicPr>
          <p:cNvPr id="13" name="Slika 12">
            <a:extLst>
              <a:ext uri="{FF2B5EF4-FFF2-40B4-BE49-F238E27FC236}">
                <a16:creationId xmlns:a16="http://schemas.microsoft.com/office/drawing/2014/main" id="{D717FAE3-794E-4FC0-9546-6B8C4A838E4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8400" y="1743075"/>
            <a:ext cx="2705100" cy="1685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68407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niOkvir 4">
            <a:extLst>
              <a:ext uri="{FF2B5EF4-FFF2-40B4-BE49-F238E27FC236}">
                <a16:creationId xmlns:a16="http://schemas.microsoft.com/office/drawing/2014/main" id="{20F6D4A9-2403-4C73-8338-10029F488076}"/>
              </a:ext>
            </a:extLst>
          </p:cNvPr>
          <p:cNvSpPr txBox="1"/>
          <p:nvPr/>
        </p:nvSpPr>
        <p:spPr>
          <a:xfrm>
            <a:off x="800100" y="304800"/>
            <a:ext cx="475297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hr-HR" dirty="0"/>
          </a:p>
          <a:p>
            <a:r>
              <a:rPr lang="hr-HR" dirty="0"/>
              <a:t>Svaku od ovih slika animiraj animacijom IZLAZA</a:t>
            </a:r>
          </a:p>
          <a:p>
            <a:r>
              <a:rPr lang="hr-HR" dirty="0"/>
              <a:t>(jedna animacija na svaku sliku) </a:t>
            </a:r>
          </a:p>
        </p:txBody>
      </p:sp>
      <p:pic>
        <p:nvPicPr>
          <p:cNvPr id="6" name="Slika 5">
            <a:extLst>
              <a:ext uri="{FF2B5EF4-FFF2-40B4-BE49-F238E27FC236}">
                <a16:creationId xmlns:a16="http://schemas.microsoft.com/office/drawing/2014/main" id="{FC58FBCD-E33B-4F92-807B-28996BADA9A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0353"/>
          <a:stretch/>
        </p:blipFill>
        <p:spPr>
          <a:xfrm>
            <a:off x="5257737" y="581024"/>
            <a:ext cx="1471069" cy="827743"/>
          </a:xfrm>
          <a:prstGeom prst="rect">
            <a:avLst/>
          </a:prstGeom>
        </p:spPr>
      </p:pic>
      <p:pic>
        <p:nvPicPr>
          <p:cNvPr id="8" name="Slika 7">
            <a:extLst>
              <a:ext uri="{FF2B5EF4-FFF2-40B4-BE49-F238E27FC236}">
                <a16:creationId xmlns:a16="http://schemas.microsoft.com/office/drawing/2014/main" id="{6585D891-8CD7-404C-B1D5-FF2BCAFC61F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3237" y="3876675"/>
            <a:ext cx="2143125" cy="2133600"/>
          </a:xfrm>
          <a:prstGeom prst="rect">
            <a:avLst/>
          </a:prstGeom>
        </p:spPr>
      </p:pic>
      <p:pic>
        <p:nvPicPr>
          <p:cNvPr id="10" name="Slika 9">
            <a:extLst>
              <a:ext uri="{FF2B5EF4-FFF2-40B4-BE49-F238E27FC236}">
                <a16:creationId xmlns:a16="http://schemas.microsoft.com/office/drawing/2014/main" id="{3DEC46B6-EF6A-489F-9A1C-3C4162545BF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5771" y="4143375"/>
            <a:ext cx="2857500" cy="1600200"/>
          </a:xfrm>
          <a:prstGeom prst="rect">
            <a:avLst/>
          </a:prstGeom>
        </p:spPr>
      </p:pic>
      <p:pic>
        <p:nvPicPr>
          <p:cNvPr id="12" name="Slika 11">
            <a:extLst>
              <a:ext uri="{FF2B5EF4-FFF2-40B4-BE49-F238E27FC236}">
                <a16:creationId xmlns:a16="http://schemas.microsoft.com/office/drawing/2014/main" id="{CC193977-CEE9-47DF-9614-F667E68D392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4600" y="1709440"/>
            <a:ext cx="2343150" cy="1952625"/>
          </a:xfrm>
          <a:prstGeom prst="rect">
            <a:avLst/>
          </a:prstGeom>
        </p:spPr>
      </p:pic>
      <p:pic>
        <p:nvPicPr>
          <p:cNvPr id="14" name="Slika 13">
            <a:extLst>
              <a:ext uri="{FF2B5EF4-FFF2-40B4-BE49-F238E27FC236}">
                <a16:creationId xmlns:a16="http://schemas.microsoft.com/office/drawing/2014/main" id="{EE762BAD-0B18-448B-968B-53B7626A81FE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19912" y="1228130"/>
            <a:ext cx="3200400" cy="213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74929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niOkvir 3">
            <a:extLst>
              <a:ext uri="{FF2B5EF4-FFF2-40B4-BE49-F238E27FC236}">
                <a16:creationId xmlns:a16="http://schemas.microsoft.com/office/drawing/2014/main" id="{84720AB1-9B17-47CA-AAB1-3A808FF5F34A}"/>
              </a:ext>
            </a:extLst>
          </p:cNvPr>
          <p:cNvSpPr txBox="1"/>
          <p:nvPr/>
        </p:nvSpPr>
        <p:spPr>
          <a:xfrm>
            <a:off x="800100" y="304800"/>
            <a:ext cx="475297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hr-HR" dirty="0"/>
          </a:p>
          <a:p>
            <a:r>
              <a:rPr lang="hr-HR" dirty="0"/>
              <a:t>Svaku od ovih slika animiraj animacijom PUTOVI KRETANJA</a:t>
            </a:r>
          </a:p>
          <a:p>
            <a:r>
              <a:rPr lang="hr-HR" dirty="0"/>
              <a:t>(jedna animacija na svaku sliku) </a:t>
            </a:r>
          </a:p>
        </p:txBody>
      </p:sp>
      <p:pic>
        <p:nvPicPr>
          <p:cNvPr id="6" name="Slika 5">
            <a:extLst>
              <a:ext uri="{FF2B5EF4-FFF2-40B4-BE49-F238E27FC236}">
                <a16:creationId xmlns:a16="http://schemas.microsoft.com/office/drawing/2014/main" id="{041D0A8D-1AD8-4795-A750-E5D9D2858A3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4325" y="1924012"/>
            <a:ext cx="2857500" cy="1600200"/>
          </a:xfrm>
          <a:prstGeom prst="rect">
            <a:avLst/>
          </a:prstGeom>
        </p:spPr>
      </p:pic>
      <p:pic>
        <p:nvPicPr>
          <p:cNvPr id="8" name="Slika 7">
            <a:extLst>
              <a:ext uri="{FF2B5EF4-FFF2-40B4-BE49-F238E27FC236}">
                <a16:creationId xmlns:a16="http://schemas.microsoft.com/office/drawing/2014/main" id="{4E848F6E-799D-44CC-AA0C-6F81ABD1EEA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6899" y="4026636"/>
            <a:ext cx="2619375" cy="1743075"/>
          </a:xfrm>
          <a:prstGeom prst="rect">
            <a:avLst/>
          </a:prstGeom>
        </p:spPr>
      </p:pic>
      <p:pic>
        <p:nvPicPr>
          <p:cNvPr id="10" name="Slika 9">
            <a:extLst>
              <a:ext uri="{FF2B5EF4-FFF2-40B4-BE49-F238E27FC236}">
                <a16:creationId xmlns:a16="http://schemas.microsoft.com/office/drawing/2014/main" id="{F4984BB2-35D3-4CC1-AC64-D4E69FCABCA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4774" y="1088289"/>
            <a:ext cx="3249715" cy="2166900"/>
          </a:xfrm>
          <a:prstGeom prst="rect">
            <a:avLst/>
          </a:prstGeom>
        </p:spPr>
      </p:pic>
      <p:pic>
        <p:nvPicPr>
          <p:cNvPr id="12" name="Slika 11">
            <a:extLst>
              <a:ext uri="{FF2B5EF4-FFF2-40B4-BE49-F238E27FC236}">
                <a16:creationId xmlns:a16="http://schemas.microsoft.com/office/drawing/2014/main" id="{1C8C5C1C-DFED-4440-83DB-6719EC10609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65087" y="4026636"/>
            <a:ext cx="2619375" cy="1743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40676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9E336EB-BBC1-4EB9-944E-C52C5ADF9F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125075" cy="749300"/>
          </a:xfrm>
        </p:spPr>
        <p:txBody>
          <a:bodyPr>
            <a:noAutofit/>
          </a:bodyPr>
          <a:lstStyle/>
          <a:p>
            <a:r>
              <a:rPr lang="hr-HR" sz="2400" dirty="0"/>
              <a:t>Oblicima izradi leptira, grupiraj ga, kopiraj još 3 puta (tako da imaš ukupno 4 leptira) i na svakoga stavi drugu vrstu animacije </a:t>
            </a:r>
          </a:p>
        </p:txBody>
      </p:sp>
    </p:spTree>
    <p:extLst>
      <p:ext uri="{BB962C8B-B14F-4D97-AF65-F5344CB8AC3E}">
        <p14:creationId xmlns:p14="http://schemas.microsoft.com/office/powerpoint/2010/main" val="19223521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avokutnik 3">
            <a:extLst>
              <a:ext uri="{FF2B5EF4-FFF2-40B4-BE49-F238E27FC236}">
                <a16:creationId xmlns:a16="http://schemas.microsoft.com/office/drawing/2014/main" id="{F83D50B0-48E2-4141-B02E-17E9C5CA0028}"/>
              </a:ext>
            </a:extLst>
          </p:cNvPr>
          <p:cNvSpPr/>
          <p:nvPr/>
        </p:nvSpPr>
        <p:spPr>
          <a:xfrm>
            <a:off x="1448772" y="719435"/>
            <a:ext cx="197926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r-H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ŠKOLA</a:t>
            </a:r>
            <a:endParaRPr lang="hr-HR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Pravokutnik 4">
            <a:extLst>
              <a:ext uri="{FF2B5EF4-FFF2-40B4-BE49-F238E27FC236}">
                <a16:creationId xmlns:a16="http://schemas.microsoft.com/office/drawing/2014/main" id="{30D50163-2DE8-4DDD-B58D-FE5C92616D51}"/>
              </a:ext>
            </a:extLst>
          </p:cNvPr>
          <p:cNvSpPr/>
          <p:nvPr/>
        </p:nvSpPr>
        <p:spPr>
          <a:xfrm>
            <a:off x="4909341" y="719435"/>
            <a:ext cx="416402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r-HR" sz="5400" b="0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INFORMATIKA</a:t>
            </a:r>
          </a:p>
        </p:txBody>
      </p:sp>
      <p:sp>
        <p:nvSpPr>
          <p:cNvPr id="6" name="Pravokutnik 5">
            <a:extLst>
              <a:ext uri="{FF2B5EF4-FFF2-40B4-BE49-F238E27FC236}">
                <a16:creationId xmlns:a16="http://schemas.microsoft.com/office/drawing/2014/main" id="{7F8AB106-E0FE-468D-82F9-36B050728C08}"/>
              </a:ext>
            </a:extLst>
          </p:cNvPr>
          <p:cNvSpPr/>
          <p:nvPr/>
        </p:nvSpPr>
        <p:spPr>
          <a:xfrm>
            <a:off x="2562668" y="1862435"/>
            <a:ext cx="419012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r-HR" sz="5400" b="1" cap="none" spc="0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</a:rPr>
              <a:t>POWERPOINT</a:t>
            </a:r>
          </a:p>
        </p:txBody>
      </p:sp>
      <p:sp>
        <p:nvSpPr>
          <p:cNvPr id="7" name="Pravokutnik 6">
            <a:extLst>
              <a:ext uri="{FF2B5EF4-FFF2-40B4-BE49-F238E27FC236}">
                <a16:creationId xmlns:a16="http://schemas.microsoft.com/office/drawing/2014/main" id="{9374B602-378A-4424-8CD4-6DBDE092468A}"/>
              </a:ext>
            </a:extLst>
          </p:cNvPr>
          <p:cNvSpPr/>
          <p:nvPr/>
        </p:nvSpPr>
        <p:spPr>
          <a:xfrm>
            <a:off x="7281008" y="2700635"/>
            <a:ext cx="344023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r-HR" sz="5400" b="1" cap="none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ANIMACIJE</a:t>
            </a:r>
          </a:p>
        </p:txBody>
      </p:sp>
      <p:sp>
        <p:nvSpPr>
          <p:cNvPr id="8" name="Pravokutnik 7">
            <a:extLst>
              <a:ext uri="{FF2B5EF4-FFF2-40B4-BE49-F238E27FC236}">
                <a16:creationId xmlns:a16="http://schemas.microsoft.com/office/drawing/2014/main" id="{23CF449C-7769-4380-9623-09B3E530D724}"/>
              </a:ext>
            </a:extLst>
          </p:cNvPr>
          <p:cNvSpPr/>
          <p:nvPr/>
        </p:nvSpPr>
        <p:spPr>
          <a:xfrm>
            <a:off x="1926447" y="3623965"/>
            <a:ext cx="475771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r-HR" sz="5400" b="1" cap="none" spc="0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DIJAPROJEKCIJA</a:t>
            </a:r>
          </a:p>
        </p:txBody>
      </p:sp>
      <p:sp>
        <p:nvSpPr>
          <p:cNvPr id="9" name="Pravokutnik 8">
            <a:extLst>
              <a:ext uri="{FF2B5EF4-FFF2-40B4-BE49-F238E27FC236}">
                <a16:creationId xmlns:a16="http://schemas.microsoft.com/office/drawing/2014/main" id="{31C66C18-62E0-42F7-A876-491C1D2C7C3C}"/>
              </a:ext>
            </a:extLst>
          </p:cNvPr>
          <p:cNvSpPr/>
          <p:nvPr/>
        </p:nvSpPr>
        <p:spPr>
          <a:xfrm>
            <a:off x="7467092" y="4986635"/>
            <a:ext cx="253466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r-HR" sz="5400" b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UČENICI</a:t>
            </a:r>
          </a:p>
        </p:txBody>
      </p:sp>
      <p:sp>
        <p:nvSpPr>
          <p:cNvPr id="10" name="TekstniOkvir 9">
            <a:extLst>
              <a:ext uri="{FF2B5EF4-FFF2-40B4-BE49-F238E27FC236}">
                <a16:creationId xmlns:a16="http://schemas.microsoft.com/office/drawing/2014/main" id="{9DABE7AC-7A62-41AD-9E06-D881CA860E50}"/>
              </a:ext>
            </a:extLst>
          </p:cNvPr>
          <p:cNvSpPr txBox="1"/>
          <p:nvPr/>
        </p:nvSpPr>
        <p:spPr>
          <a:xfrm>
            <a:off x="638175" y="5534025"/>
            <a:ext cx="61146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/>
              <a:t>Svaku od ovih riječi animiraj drugačijom animacijom – bilo kojoj, koju sam odabereš. Na svaku riječ jedna animacija.</a:t>
            </a:r>
          </a:p>
        </p:txBody>
      </p:sp>
    </p:spTree>
    <p:extLst>
      <p:ext uri="{BB962C8B-B14F-4D97-AF65-F5344CB8AC3E}">
        <p14:creationId xmlns:p14="http://schemas.microsoft.com/office/powerpoint/2010/main" val="29954910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35A4E911-53B2-493C-BE6F-9D7231B1A6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Proljeće je jedno od četiriju godišnjih doba. </a:t>
            </a:r>
          </a:p>
          <a:p>
            <a:r>
              <a:rPr lang="hr-HR" dirty="0"/>
              <a:t>Na sjevernoj polutki traje dio ožujka, u travnju, svibnju i dio lipnja, a na južnoj Zemljinoj polutki dio rujna, cijeli listopad, studeni i dio prosinca. </a:t>
            </a:r>
          </a:p>
          <a:p>
            <a:r>
              <a:rPr lang="hr-HR" dirty="0"/>
              <a:t>Na prvi dan proljeća dan i noć jednako traju.</a:t>
            </a:r>
          </a:p>
        </p:txBody>
      </p:sp>
      <p:sp>
        <p:nvSpPr>
          <p:cNvPr id="4" name="TekstniOkvir 3">
            <a:extLst>
              <a:ext uri="{FF2B5EF4-FFF2-40B4-BE49-F238E27FC236}">
                <a16:creationId xmlns:a16="http://schemas.microsoft.com/office/drawing/2014/main" id="{E0F92016-1AF4-43B7-AA67-D429AE446BDB}"/>
              </a:ext>
            </a:extLst>
          </p:cNvPr>
          <p:cNvSpPr txBox="1"/>
          <p:nvPr/>
        </p:nvSpPr>
        <p:spPr>
          <a:xfrm>
            <a:off x="676275" y="496371"/>
            <a:ext cx="57435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/>
              <a:t>Animiraj ovaj tekst animacijom ULAZA</a:t>
            </a:r>
          </a:p>
        </p:txBody>
      </p:sp>
    </p:spTree>
    <p:extLst>
      <p:ext uri="{BB962C8B-B14F-4D97-AF65-F5344CB8AC3E}">
        <p14:creationId xmlns:p14="http://schemas.microsoft.com/office/powerpoint/2010/main" val="32590333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F32306C5-8F7C-4F4E-B632-DC5AF18EBE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Postoje tri razdoblja kroz proljeće: </a:t>
            </a:r>
            <a:r>
              <a:rPr lang="hr-HR" i="1" dirty="0" err="1"/>
              <a:t>pretproljeće</a:t>
            </a:r>
            <a:r>
              <a:rPr lang="hr-HR" dirty="0"/>
              <a:t> počinje u vrijeme pojavljivanja proljetnica, često zvanih </a:t>
            </a:r>
            <a:r>
              <a:rPr lang="hr-HR" i="1" dirty="0"/>
              <a:t>"</a:t>
            </a:r>
            <a:r>
              <a:rPr lang="hr-HR" i="1" dirty="0" err="1"/>
              <a:t>vijesnici</a:t>
            </a:r>
            <a:r>
              <a:rPr lang="hr-HR" i="1" dirty="0"/>
              <a:t> proljeća"</a:t>
            </a:r>
            <a:r>
              <a:rPr lang="hr-HR" dirty="0"/>
              <a:t>; </a:t>
            </a:r>
            <a:r>
              <a:rPr lang="hr-HR" i="1" dirty="0"/>
              <a:t>rano proljeće</a:t>
            </a:r>
            <a:r>
              <a:rPr lang="hr-HR" dirty="0"/>
              <a:t> razdoblje je kad se pojavljuju cvjetovi i listići na drveću, a </a:t>
            </a:r>
            <a:r>
              <a:rPr lang="hr-HR" i="1" dirty="0"/>
              <a:t>pravo proljeće </a:t>
            </a:r>
            <a:r>
              <a:rPr lang="hr-HR" dirty="0"/>
              <a:t>razdoblje je u kojem lista mnoštvo listopadnog drveća.</a:t>
            </a:r>
          </a:p>
        </p:txBody>
      </p:sp>
      <p:sp>
        <p:nvSpPr>
          <p:cNvPr id="4" name="TekstniOkvir 3">
            <a:extLst>
              <a:ext uri="{FF2B5EF4-FFF2-40B4-BE49-F238E27FC236}">
                <a16:creationId xmlns:a16="http://schemas.microsoft.com/office/drawing/2014/main" id="{61DC646A-70BF-499A-A184-B023EB55C47E}"/>
              </a:ext>
            </a:extLst>
          </p:cNvPr>
          <p:cNvSpPr txBox="1"/>
          <p:nvPr/>
        </p:nvSpPr>
        <p:spPr>
          <a:xfrm>
            <a:off x="676275" y="496371"/>
            <a:ext cx="57435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/>
              <a:t>Animiraj ovaj tekst animacijom NAGLASKA </a:t>
            </a:r>
          </a:p>
        </p:txBody>
      </p:sp>
    </p:spTree>
    <p:extLst>
      <p:ext uri="{BB962C8B-B14F-4D97-AF65-F5344CB8AC3E}">
        <p14:creationId xmlns:p14="http://schemas.microsoft.com/office/powerpoint/2010/main" val="20635010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049854D1-B239-40FB-BCB4-39D2808B45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U hrvatskim govorima javljaju se i nazivi </a:t>
            </a:r>
            <a:r>
              <a:rPr lang="hr-HR" dirty="0" err="1"/>
              <a:t>pramaliće</a:t>
            </a:r>
            <a:r>
              <a:rPr lang="hr-HR" dirty="0"/>
              <a:t>, mlado </a:t>
            </a:r>
            <a:r>
              <a:rPr lang="hr-HR" dirty="0" err="1"/>
              <a:t>leto</a:t>
            </a:r>
            <a:r>
              <a:rPr lang="hr-HR" dirty="0"/>
              <a:t> ili </a:t>
            </a:r>
            <a:r>
              <a:rPr lang="hr-HR" dirty="0" err="1"/>
              <a:t>mladleto</a:t>
            </a:r>
            <a:r>
              <a:rPr lang="hr-HR" dirty="0"/>
              <a:t>, </a:t>
            </a:r>
            <a:r>
              <a:rPr lang="hr-HR" dirty="0" err="1"/>
              <a:t>protuletje</a:t>
            </a:r>
            <a:r>
              <a:rPr lang="hr-HR" dirty="0"/>
              <a:t> ili </a:t>
            </a:r>
            <a:r>
              <a:rPr lang="hr-HR" dirty="0" err="1"/>
              <a:t>protulitje</a:t>
            </a:r>
            <a:r>
              <a:rPr lang="hr-HR" dirty="0"/>
              <a:t>, </a:t>
            </a:r>
            <a:r>
              <a:rPr lang="hr-HR" dirty="0" err="1"/>
              <a:t>proliće</a:t>
            </a:r>
            <a:r>
              <a:rPr lang="hr-HR" dirty="0"/>
              <a:t>, </a:t>
            </a:r>
            <a:r>
              <a:rPr lang="hr-HR" dirty="0" err="1"/>
              <a:t>pretuljet</a:t>
            </a:r>
            <a:r>
              <a:rPr lang="hr-HR" dirty="0"/>
              <a:t>, </a:t>
            </a:r>
            <a:r>
              <a:rPr lang="hr-HR" dirty="0" err="1"/>
              <a:t>protolitje</a:t>
            </a:r>
            <a:r>
              <a:rPr lang="hr-HR" dirty="0"/>
              <a:t>, pa i </a:t>
            </a:r>
            <a:r>
              <a:rPr lang="hr-HR" dirty="0" err="1"/>
              <a:t>vuleća</a:t>
            </a:r>
            <a:r>
              <a:rPr lang="hr-HR" dirty="0"/>
              <a:t> (sa značenjem </a:t>
            </a:r>
            <a:r>
              <a:rPr lang="hr-HR" dirty="0" err="1"/>
              <a:t>neljeto</a:t>
            </a:r>
            <a:r>
              <a:rPr lang="hr-HR" dirty="0"/>
              <a:t>).</a:t>
            </a:r>
          </a:p>
        </p:txBody>
      </p:sp>
      <p:sp>
        <p:nvSpPr>
          <p:cNvPr id="4" name="TekstniOkvir 3">
            <a:extLst>
              <a:ext uri="{FF2B5EF4-FFF2-40B4-BE49-F238E27FC236}">
                <a16:creationId xmlns:a16="http://schemas.microsoft.com/office/drawing/2014/main" id="{63EF8B23-F444-4EBE-8128-4AA9B94BBBFE}"/>
              </a:ext>
            </a:extLst>
          </p:cNvPr>
          <p:cNvSpPr txBox="1"/>
          <p:nvPr/>
        </p:nvSpPr>
        <p:spPr>
          <a:xfrm>
            <a:off x="676275" y="496371"/>
            <a:ext cx="57435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/>
              <a:t>Animiraj ovaj tekst animacijom IZLAZA</a:t>
            </a:r>
          </a:p>
        </p:txBody>
      </p:sp>
    </p:spTree>
    <p:extLst>
      <p:ext uri="{BB962C8B-B14F-4D97-AF65-F5344CB8AC3E}">
        <p14:creationId xmlns:p14="http://schemas.microsoft.com/office/powerpoint/2010/main" val="254490375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291</Words>
  <Application>Microsoft Office PowerPoint</Application>
  <PresentationFormat>Široki zaslon</PresentationFormat>
  <Paragraphs>40</Paragraphs>
  <Slides>14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Tema sustava Office</vt:lpstr>
      <vt:lpstr>Animacije</vt:lpstr>
      <vt:lpstr>PowerPoint prezentacija</vt:lpstr>
      <vt:lpstr>PowerPoint prezentacija</vt:lpstr>
      <vt:lpstr>PowerPoint prezentacija</vt:lpstr>
      <vt:lpstr>Oblicima izradi leptira, grupiraj ga, kopiraj još 3 puta (tako da imaš ukupno 4 leptira) i na svakoga stavi drugu vrstu animacije 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Animacije</dc:title>
  <dc:creator>Irena Katinić</dc:creator>
  <cp:lastModifiedBy>Irena Katinić</cp:lastModifiedBy>
  <cp:revision>5</cp:revision>
  <dcterms:created xsi:type="dcterms:W3CDTF">2024-04-14T08:12:57Z</dcterms:created>
  <dcterms:modified xsi:type="dcterms:W3CDTF">2024-04-14T08:58:54Z</dcterms:modified>
</cp:coreProperties>
</file>