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7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62" r:id="rId14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6276DB5-4BD3-4073-AF5E-00FCC22DA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697C0C0-BDD3-49A3-BACD-981BAC43E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AABD-DCB0-4546-B867-201ADF46C730}" type="datetime1">
              <a:rPr lang="hr-HR" smtClean="0"/>
              <a:t>2.11.2019.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62FC587-43B5-456C-A250-5BE1CAA522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1647C3F-A429-469C-980E-5DF9D5A4D3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7601-E4FD-4FF3-92B0-37C73546C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1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E9506-5BD5-4684-AD25-21A282E466C6}" type="datetime1">
              <a:rPr lang="hr-HR" smtClean="0"/>
              <a:pPr/>
              <a:t>2.11.2019.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6DE2F-8CCC-46F9-B490-21D6F471DF78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965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6DE2F-8CCC-46F9-B490-21D6F471DF7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50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6DE2F-8CCC-46F9-B490-21D6F471DF7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91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6DE2F-8CCC-46F9-B490-21D6F471DF7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27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6DE2F-8CCC-46F9-B490-21D6F471DF7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14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učni oblik 6" title="krug s lukovima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B3FF9319-DB08-4E62-A4B3-305CB0941FB1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3" name="Pravokutnik 12" title="lijevi obrub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7EF1A8-2437-4F88-87DD-6CE427451E6E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AE6F82-5E43-4D40-957A-9B54E71D03A3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637AF6-CDA3-41B9-83A0-42EAB47252D4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F28E3D3-6C02-4E38-825C-E7E3566816B5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hr-HR" noProof="0" smtClean="0"/>
              <a:pPr/>
              <a:t>‹#›</a:t>
            </a:fld>
            <a:endParaRPr lang="hr-HR" noProof="0"/>
          </a:p>
        </p:txBody>
      </p:sp>
      <p:grpSp>
        <p:nvGrpSpPr>
          <p:cNvPr id="7" name="Grupa 6" title="lijevi oblik s lukovim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učni oblik 6" title="lijevi oblik s lukovim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učni oblik 11" title="lijevi umetak u istom redu s lukovim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909664-1E0B-480F-B2BC-B8E7E27C0212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843BDF-128C-486D-B356-2C8DBE7560AC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E38F94-734F-4C85-8C63-363504360B31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ED35B1-5789-485B-B9B2-A5A995617632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učni oblik 11" title="desni oblik u pozadini s lukovim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15F24D83-672F-46A4-B53B-99AB32190183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Pravokutnik 7" title="lijevi obrub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11" name="Prostoručni oblik 11" title="desni oblik u pozadini s lukovim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utnik 11" title="lijevi obrub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76D0FB69-D096-4D82-A4EB-F29F3F1D02D3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E01929E-F0D5-48C8-8AC2-C0E5601BCE77}" type="datetime1">
              <a:rPr lang="hr-HR" noProof="0" smtClean="0"/>
              <a:t>2.11.2019.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1" name="Prostoručni oblik 6" title="Lijevi rub s lukovima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utnik 11" title="desni obrub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news/a-brief-history-of-the-presidential-turkey-pard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4/relationships/chartEx" Target="../charts/chartEx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housekeeping.com/life/travel/a22130148/disney-traveler-quiz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housekeeping.com/holidays/thanksgiving-ideas/news/a41521/butterball-turkey-talk-line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u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hr-HR" sz="7800" dirty="0" err="1" smtClean="0"/>
              <a:t>Fun</a:t>
            </a:r>
            <a:r>
              <a:rPr lang="hr-HR" sz="7800" dirty="0" smtClean="0"/>
              <a:t> </a:t>
            </a:r>
            <a:r>
              <a:rPr lang="hr-HR" sz="7800" dirty="0" err="1" smtClean="0"/>
              <a:t>facts</a:t>
            </a:r>
            <a:endParaRPr lang="hr-HR" sz="7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611476"/>
            <a:ext cx="5877385" cy="802992"/>
          </a:xfrm>
        </p:spPr>
        <p:txBody>
          <a:bodyPr rtlCol="0">
            <a:normAutofit/>
          </a:bodyPr>
          <a:lstStyle/>
          <a:p>
            <a:pPr rtl="0"/>
            <a:r>
              <a:rPr lang="hr-H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About</a:t>
            </a:r>
            <a:r>
              <a:rPr lang="hr-H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thanksgivng</a:t>
            </a:r>
            <a:r>
              <a:rPr lang="hr-H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hr-HR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Prostoručni oblik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Slika 4" descr="Djevojčica s tikvama">
            <a:extLst>
              <a:ext uri="{FF2B5EF4-FFF2-40B4-BE49-F238E27FC236}">
                <a16:creationId xmlns:a16="http://schemas.microsoft.com/office/drawing/2014/main" id="{2AD3B7FE-8C35-4EC2-BFB5-E753A86F1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1" r="23080" b="-1"/>
          <a:stretch/>
        </p:blipFill>
        <p:spPr>
          <a:xfrm>
            <a:off x="7552944" y="643464"/>
            <a:ext cx="3995589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Pravokutnik 9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r-HR"/>
          </a:p>
        </p:txBody>
      </p:sp>
      <p:sp>
        <p:nvSpPr>
          <p:cNvPr id="12" name="Prostoručni oblik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 rtlCol="0">
            <a:normAutofit/>
          </a:bodyPr>
          <a:lstStyle/>
          <a:p>
            <a:pPr algn="l" rtl="0"/>
            <a:r>
              <a:rPr lang="hr-HR" dirty="0" err="1" smtClean="0">
                <a:solidFill>
                  <a:srgbClr val="2A1A00"/>
                </a:solidFill>
              </a:rPr>
              <a:t>Thank</a:t>
            </a:r>
            <a:r>
              <a:rPr lang="hr-HR" dirty="0" smtClean="0">
                <a:solidFill>
                  <a:srgbClr val="2A1A00"/>
                </a:solidFill>
              </a:rPr>
              <a:t> </a:t>
            </a:r>
            <a:r>
              <a:rPr lang="hr-HR" dirty="0" err="1" smtClean="0">
                <a:solidFill>
                  <a:srgbClr val="2A1A00"/>
                </a:solidFill>
              </a:rPr>
              <a:t>you</a:t>
            </a:r>
            <a:r>
              <a:rPr lang="hr-HR" dirty="0" smtClean="0">
                <a:solidFill>
                  <a:srgbClr val="2A1A00"/>
                </a:solidFill>
              </a:rPr>
              <a:t>!!</a:t>
            </a:r>
            <a:endParaRPr lang="hr-HR" dirty="0">
              <a:solidFill>
                <a:srgbClr val="2A1A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8E4FA7-F992-460B-84B9-C41D85318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rtlCol="0" anchor="ctr">
            <a:normAutofit/>
          </a:bodyPr>
          <a:lstStyle/>
          <a:p>
            <a:pPr algn="l" rtl="0"/>
            <a:endParaRPr lang="hr-HR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Slika 6" descr="Nasmiješeno lice bez ispune">
            <a:extLst>
              <a:ext uri="{FF2B5EF4-FFF2-40B4-BE49-F238E27FC236}">
                <a16:creationId xmlns:a16="http://schemas.microsoft.com/office/drawing/2014/main" id="{646A5A60-484D-435A-A8DC-28F65FB1E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rostoručni oblik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Pravokutnik 77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Prostoručni oblik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1946663"/>
            <a:ext cx="6573595" cy="7121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/>
              <a:t>About 46 million turkeys are cooked for Thanksgiving each year.</a:t>
            </a:r>
            <a:br>
              <a:rPr lang="en-US" b="1" dirty="0"/>
            </a:br>
            <a:endParaRPr lang="hr-HR" sz="4000" dirty="0"/>
          </a:p>
        </p:txBody>
      </p:sp>
      <p:sp>
        <p:nvSpPr>
          <p:cNvPr id="82" name="Pravokutnik 81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82" y="370887"/>
            <a:ext cx="4800600" cy="2699049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724567"/>
            <a:ext cx="9563466" cy="5408866"/>
          </a:xfrm>
        </p:spPr>
        <p:txBody>
          <a:bodyPr rtlCol="0" anchor="ctr">
            <a:normAutofit/>
          </a:bodyPr>
          <a:lstStyle/>
          <a:p>
            <a:r>
              <a:rPr lang="en-US" dirty="0"/>
              <a:t>President George H.W. Bush </a:t>
            </a:r>
            <a:r>
              <a:rPr lang="en-US" dirty="0">
                <a:hlinkClick r:id="rId3"/>
              </a:rPr>
              <a:t>pardoned the first turkey</a:t>
            </a:r>
            <a:r>
              <a:rPr lang="en-US" dirty="0"/>
              <a:t> in 1989 after he noticed the 50-pound bird at his official Thanksgiving proclamation looked a little antsy.</a:t>
            </a:r>
            <a:endParaRPr lang="hr-HR" sz="4000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Rezervirano mjesto za sadržaj 5" descr="Grafikon">
                <a:extLst>
                  <a:ext uri="{FF2B5EF4-FFF2-40B4-BE49-F238E27FC236}">
                    <a16:creationId xmlns:a16="http://schemas.microsoft.com/office/drawing/2014/main" id="{609C6D89-8C74-4E64-9B0B-A99C2BE93E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2089321"/>
                  </p:ext>
                </p:extLst>
              </p:nvPr>
            </p:nvGraphicFramePr>
            <p:xfrm>
              <a:off x="5175250" y="644525"/>
              <a:ext cx="6254750" cy="540886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6" name="Rezervirano mjesto za sadržaj 5" descr="Grafikon">
                <a:extLst>
                  <a:ext uri="{FF2B5EF4-FFF2-40B4-BE49-F238E27FC236}">
                    <a16:creationId xmlns:a16="http://schemas.microsoft.com/office/drawing/2014/main" id="{609C6D89-8C74-4E64-9B0B-A99C2BE93E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5250" y="644525"/>
                <a:ext cx="6254750" cy="5408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06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019174" y="1890624"/>
            <a:ext cx="9575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harter"/>
              </a:rPr>
              <a:t>But what happens to that lucky bird that gets to squawk another day? In 2005 and 2009, the turkeys went to </a:t>
            </a:r>
            <a:r>
              <a:rPr lang="en-US" sz="3600" dirty="0">
                <a:solidFill>
                  <a:srgbClr val="000000"/>
                </a:solidFill>
                <a:latin typeface="Charter"/>
                <a:hlinkClick r:id="rId2"/>
              </a:rPr>
              <a:t>Disneyland and Walt Disney World</a:t>
            </a:r>
            <a:r>
              <a:rPr lang="en-US" sz="3600" dirty="0">
                <a:solidFill>
                  <a:srgbClr val="000000"/>
                </a:solidFill>
                <a:latin typeface="Charter"/>
              </a:rPr>
              <a:t> parks to serve as grand marshal in their annual Thanksgiving parades.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98998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105711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Neutraface"/>
              </a:rPr>
              <a:t>.</a:t>
            </a:r>
            <a:endParaRPr lang="en-US" b="1" i="0" dirty="0">
              <a:solidFill>
                <a:srgbClr val="000000"/>
              </a:solidFill>
              <a:effectLst/>
              <a:latin typeface="Neutraface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075765" y="2893497"/>
            <a:ext cx="155125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00"/>
                </a:solidFill>
                <a:latin typeface="Neutraface"/>
              </a:rPr>
              <a:t>Only male turkeys actually </a:t>
            </a:r>
            <a:r>
              <a:rPr lang="en-US" sz="4000" b="1" dirty="0" smtClean="0">
                <a:solidFill>
                  <a:srgbClr val="000000"/>
                </a:solidFill>
                <a:latin typeface="Neutraface"/>
              </a:rPr>
              <a:t>gobble</a:t>
            </a:r>
            <a:r>
              <a:rPr lang="hr-HR" sz="4000" b="1" dirty="0" smtClean="0">
                <a:solidFill>
                  <a:srgbClr val="000000"/>
                </a:solidFill>
                <a:latin typeface="Neutraface"/>
              </a:rPr>
              <a:t>.</a:t>
            </a:r>
          </a:p>
          <a:p>
            <a:pPr algn="just"/>
            <a:r>
              <a:rPr lang="en-US" sz="4000" dirty="0" smtClean="0"/>
              <a:t> </a:t>
            </a:r>
            <a:r>
              <a:rPr lang="en-US" sz="4000" dirty="0"/>
              <a:t>Female turkeys cackle instead. </a:t>
            </a:r>
            <a:endParaRPr lang="hr-HR" sz="4000" dirty="0" smtClean="0"/>
          </a:p>
          <a:p>
            <a:pPr algn="just"/>
            <a:r>
              <a:rPr lang="en-US" sz="4000" dirty="0" smtClean="0"/>
              <a:t>So </a:t>
            </a:r>
            <a:r>
              <a:rPr lang="en-US" sz="4000" dirty="0"/>
              <a:t>if you're trying to figure </a:t>
            </a:r>
            <a:r>
              <a:rPr lang="en-US" sz="4000" dirty="0" smtClean="0"/>
              <a:t>out</a:t>
            </a:r>
            <a:endParaRPr lang="hr-HR" sz="4000" dirty="0" smtClean="0"/>
          </a:p>
          <a:p>
            <a:pPr algn="just"/>
            <a:r>
              <a:rPr lang="en-US" sz="4000" dirty="0" smtClean="0"/>
              <a:t> </a:t>
            </a:r>
            <a:r>
              <a:rPr lang="en-US" sz="4000" dirty="0"/>
              <a:t>whether a turkey's a male or a female, </a:t>
            </a:r>
            <a:endParaRPr lang="hr-HR" sz="4000" dirty="0" smtClean="0"/>
          </a:p>
          <a:p>
            <a:pPr algn="just"/>
            <a:r>
              <a:rPr lang="en-US" sz="4000" dirty="0" smtClean="0"/>
              <a:t>just </a:t>
            </a:r>
            <a:r>
              <a:rPr lang="en-US" sz="4000" dirty="0"/>
              <a:t>wait until they open their beaks.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06" y="140212"/>
            <a:ext cx="4894729" cy="27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2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048000" y="31058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Neutraface"/>
              </a:rPr>
              <a:t>Most Americans like Thanksgiving leftovers more than the actual meal.</a:t>
            </a:r>
            <a:endParaRPr lang="en-US" sz="4000" b="1" i="0" dirty="0">
              <a:solidFill>
                <a:srgbClr val="000000"/>
              </a:solidFill>
              <a:effectLst/>
              <a:latin typeface="Neutraface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18" y="211544"/>
            <a:ext cx="4645100" cy="28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1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 estimated 50 million pumpkin pies are eaten on Thanksgiving.</a:t>
            </a:r>
            <a:br>
              <a:rPr lang="en-US" b="1" dirty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29" y="2224245"/>
            <a:ext cx="7661384" cy="43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5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 32 million people begin Black Friday shopping on Thanksgiving.</a:t>
            </a:r>
            <a:br>
              <a:rPr lang="en-US" b="1" dirty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4" y="1978379"/>
            <a:ext cx="8250621" cy="44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5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The Butterball Turkey Talk Line answers almost 100,000 calls each season.</a:t>
            </a:r>
            <a:r>
              <a:rPr lang="en-US" b="1" dirty="0"/>
              <a:t/>
            </a:r>
            <a:br>
              <a:rPr lang="en-US" b="1" dirty="0"/>
            </a:b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2596055" y="2413338"/>
            <a:ext cx="7062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harter"/>
              </a:rPr>
              <a:t>So many people roast a </a:t>
            </a:r>
            <a:r>
              <a:rPr lang="hr-HR" sz="2400" dirty="0" err="1" smtClean="0">
                <a:solidFill>
                  <a:srgbClr val="000000"/>
                </a:solidFill>
                <a:latin typeface="Charter"/>
              </a:rPr>
              <a:t>turkey</a:t>
            </a:r>
            <a:r>
              <a:rPr lang="en-US" sz="2400" dirty="0" smtClean="0">
                <a:solidFill>
                  <a:srgbClr val="000000"/>
                </a:solidFill>
                <a:latin typeface="Charter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harter"/>
              </a:rPr>
              <a:t>just once a year, and understandably need a little help. In 2016, the company's popular </a:t>
            </a:r>
            <a:r>
              <a:rPr lang="en-US" sz="2400" dirty="0">
                <a:solidFill>
                  <a:srgbClr val="000000"/>
                </a:solidFill>
                <a:latin typeface="Charter"/>
                <a:hlinkClick r:id="rId2"/>
              </a:rPr>
              <a:t>cooking crisis management team</a:t>
            </a:r>
            <a:r>
              <a:rPr lang="en-US" sz="2400" dirty="0">
                <a:solidFill>
                  <a:srgbClr val="000000"/>
                </a:solidFill>
                <a:latin typeface="Charter"/>
              </a:rPr>
              <a:t> also introduced a 24-hour text message line for the lead-up into the big day. So if you're wondering why the turkey isn't turning out quite the way you want it, fear not. Help is just a call or a text message away.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68895648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B9E78-595F-41AA-B8FF-1657B24A64F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Dizajn skrbi za djecu</Template>
  <TotalTime>0</TotalTime>
  <Words>157</Words>
  <Application>Microsoft Office PowerPoint</Application>
  <PresentationFormat>Široki zaslon</PresentationFormat>
  <Paragraphs>21</Paragraphs>
  <Slides>10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Charter</vt:lpstr>
      <vt:lpstr>Gill Sans MT</vt:lpstr>
      <vt:lpstr>Impact</vt:lpstr>
      <vt:lpstr>Neutraface</vt:lpstr>
      <vt:lpstr>Značka</vt:lpstr>
      <vt:lpstr>Fun facts</vt:lpstr>
      <vt:lpstr>About 46 million turkeys are cooked for Thanksgiving each year. </vt:lpstr>
      <vt:lpstr>President George H.W. Bush pardoned the first turkey in 1989 after he noticed the 50-pound bird at his official Thanksgiving proclamation looked a little antsy.</vt:lpstr>
      <vt:lpstr>PowerPoint prezentacija</vt:lpstr>
      <vt:lpstr>PowerPoint prezentacija</vt:lpstr>
      <vt:lpstr>PowerPoint prezentacija</vt:lpstr>
      <vt:lpstr>An estimated 50 million pumpkin pies are eaten on Thanksgiving. </vt:lpstr>
      <vt:lpstr>Over 32 million people begin Black Friday shopping on Thanksgiving. </vt:lpstr>
      <vt:lpstr>The Butterball Turkey Talk Line answers almost 100,000 calls each season. 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2019-11-02T12:59:24Z</dcterms:created>
  <dcterms:modified xsi:type="dcterms:W3CDTF">2019-11-02T13:23:23Z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